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18" Type="http://schemas.openxmlformats.org/officeDocument/2006/relationships/slide" Target="slides/slide13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2d47f1bd211_0_10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2d47f1bd211_0_1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2d47f1bd211_0_1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2d47f1bd211_0_1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2d47f1bd211_0_1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2d47f1bd211_0_1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2d47f1bd211_0_1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2d47f1bd211_0_1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2d47f1bd211_0_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2d47f1bd211_0_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2d47f1bd211_0_2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2d47f1bd211_0_2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2d47f1bd211_0_2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2d47f1bd211_0_2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2d47f1bd211_0_2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2d47f1bd211_0_2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2d47f1bd211_0_1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2d47f1bd211_0_1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2d47f1bd211_0_1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2d47f1bd211_0_1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2d47f1bd211_0_1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2d47f1bd211_0_1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2d47f1bd211_0_3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2d47f1bd211_0_3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5.png"/><Relationship Id="rId4" Type="http://schemas.openxmlformats.org/officeDocument/2006/relationships/image" Target="../media/image11.jpg"/><Relationship Id="rId9" Type="http://schemas.openxmlformats.org/officeDocument/2006/relationships/image" Target="../media/image2.png"/><Relationship Id="rId5" Type="http://schemas.openxmlformats.org/officeDocument/2006/relationships/image" Target="../media/image9.png"/><Relationship Id="rId6" Type="http://schemas.openxmlformats.org/officeDocument/2006/relationships/image" Target="../media/image16.jpg"/><Relationship Id="rId7" Type="http://schemas.openxmlformats.org/officeDocument/2006/relationships/image" Target="../media/image5.png"/><Relationship Id="rId8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0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7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8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5CCB1"/>
        </a:solid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title"/>
          </p:nvPr>
        </p:nvSpPr>
        <p:spPr>
          <a:xfrm>
            <a:off x="3372875" y="326850"/>
            <a:ext cx="4378800" cy="2928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/>
              <a:t>Home-Owned Robotic Arm:</a:t>
            </a:r>
            <a:endParaRPr sz="4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/>
              <a:t>Senior Design II</a:t>
            </a:r>
            <a:endParaRPr sz="2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/>
              <a:t>Fall Semester, 2024</a:t>
            </a:r>
            <a:endParaRPr sz="2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/>
              <a:t>Group 10</a:t>
            </a:r>
            <a:endParaRPr sz="2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000"/>
          </a:p>
        </p:txBody>
      </p:sp>
      <p:pic>
        <p:nvPicPr>
          <p:cNvPr id="55" name="Google Shape;55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9775" y="506550"/>
            <a:ext cx="749400" cy="6591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56" name="Google Shape;56;p13"/>
          <p:cNvSpPr txBox="1"/>
          <p:nvPr/>
        </p:nvSpPr>
        <p:spPr>
          <a:xfrm>
            <a:off x="1127325" y="506550"/>
            <a:ext cx="20031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200">
                <a:solidFill>
                  <a:srgbClr val="0D0D0D"/>
                </a:solidFill>
              </a:rPr>
              <a:t>Emanuel Alvarez </a:t>
            </a:r>
            <a:r>
              <a:rPr i="1" lang="en" sz="1200">
                <a:solidFill>
                  <a:srgbClr val="0D0D0D"/>
                </a:solidFill>
              </a:rPr>
              <a:t>: </a:t>
            </a:r>
            <a:endParaRPr i="1" sz="1200">
              <a:solidFill>
                <a:srgbClr val="0D0D0D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D0D0D"/>
                </a:solidFill>
              </a:rPr>
              <a:t>Electrical Engineer</a:t>
            </a:r>
            <a:endParaRPr/>
          </a:p>
        </p:txBody>
      </p:sp>
      <p:pic>
        <p:nvPicPr>
          <p:cNvPr id="57" name="Google Shape;57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9775" y="1353988"/>
            <a:ext cx="749400" cy="6591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58" name="Google Shape;58;p13"/>
          <p:cNvSpPr txBox="1"/>
          <p:nvPr/>
        </p:nvSpPr>
        <p:spPr>
          <a:xfrm>
            <a:off x="1144725" y="1353988"/>
            <a:ext cx="19683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200">
                <a:solidFill>
                  <a:srgbClr val="0D0D0D"/>
                </a:solidFill>
              </a:rPr>
              <a:t>Hani Bdeir </a:t>
            </a:r>
            <a:r>
              <a:rPr i="1" lang="en" sz="1200">
                <a:solidFill>
                  <a:srgbClr val="0D0D0D"/>
                </a:solidFill>
              </a:rPr>
              <a:t>: </a:t>
            </a:r>
            <a:endParaRPr i="1" sz="1200">
              <a:solidFill>
                <a:srgbClr val="0D0D0D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D0D0D"/>
                </a:solidFill>
              </a:rPr>
              <a:t>Computer Engineer</a:t>
            </a:r>
            <a:br>
              <a:rPr lang="en" sz="1200">
                <a:solidFill>
                  <a:srgbClr val="0D0D0D"/>
                </a:solidFill>
              </a:rPr>
            </a:br>
            <a:endParaRPr/>
          </a:p>
        </p:txBody>
      </p:sp>
      <p:pic>
        <p:nvPicPr>
          <p:cNvPr id="59" name="Google Shape;59;p13"/>
          <p:cNvPicPr preferRelativeResize="0"/>
          <p:nvPr/>
        </p:nvPicPr>
        <p:blipFill rotWithShape="1">
          <a:blip r:embed="rId5">
            <a:alphaModFix/>
          </a:blip>
          <a:srcRect b="0" l="0" r="0" t="19283"/>
          <a:stretch/>
        </p:blipFill>
        <p:spPr>
          <a:xfrm>
            <a:off x="339775" y="2248912"/>
            <a:ext cx="749400" cy="714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60" name="Google Shape;60;p13"/>
          <p:cNvSpPr txBox="1"/>
          <p:nvPr/>
        </p:nvSpPr>
        <p:spPr>
          <a:xfrm>
            <a:off x="1144725" y="2248888"/>
            <a:ext cx="19683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200">
                <a:solidFill>
                  <a:srgbClr val="0D0D0D"/>
                </a:solidFill>
              </a:rPr>
              <a:t>Hailey Gorak </a:t>
            </a:r>
            <a:r>
              <a:rPr i="1" lang="en" sz="1200">
                <a:solidFill>
                  <a:srgbClr val="0D0D0D"/>
                </a:solidFill>
              </a:rPr>
              <a:t>: </a:t>
            </a:r>
            <a:endParaRPr i="1" sz="1200">
              <a:solidFill>
                <a:srgbClr val="0D0D0D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D0D0D"/>
                </a:solidFill>
              </a:rPr>
              <a:t>Computer Engineer</a:t>
            </a:r>
            <a:endParaRPr/>
          </a:p>
        </p:txBody>
      </p:sp>
      <p:pic>
        <p:nvPicPr>
          <p:cNvPr id="61" name="Google Shape;61;p13"/>
          <p:cNvPicPr preferRelativeResize="0"/>
          <p:nvPr/>
        </p:nvPicPr>
        <p:blipFill rotWithShape="1">
          <a:blip r:embed="rId6">
            <a:alphaModFix/>
          </a:blip>
          <a:srcRect b="2504" l="10525" r="10517" t="8050"/>
          <a:stretch/>
        </p:blipFill>
        <p:spPr>
          <a:xfrm>
            <a:off x="339775" y="3172313"/>
            <a:ext cx="749400" cy="7557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 rotWithShape="1">
          <a:blip r:embed="rId7">
            <a:alphaModFix/>
          </a:blip>
          <a:srcRect b="30622" l="6301" r="3159" t="11740"/>
          <a:stretch/>
        </p:blipFill>
        <p:spPr>
          <a:xfrm>
            <a:off x="314875" y="4137450"/>
            <a:ext cx="799200" cy="7557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63" name="Google Shape;63;p13"/>
          <p:cNvSpPr txBox="1"/>
          <p:nvPr/>
        </p:nvSpPr>
        <p:spPr>
          <a:xfrm>
            <a:off x="1179850" y="3172325"/>
            <a:ext cx="18138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200">
                <a:solidFill>
                  <a:srgbClr val="0D0D0D"/>
                </a:solidFill>
              </a:rPr>
              <a:t>Jackson Jacques III </a:t>
            </a:r>
            <a:r>
              <a:rPr i="1" lang="en" sz="1200">
                <a:solidFill>
                  <a:srgbClr val="0D0D0D"/>
                </a:solidFill>
              </a:rPr>
              <a:t>: </a:t>
            </a:r>
            <a:endParaRPr i="1" sz="1200">
              <a:solidFill>
                <a:srgbClr val="0D0D0D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D0D0D"/>
                </a:solidFill>
              </a:rPr>
              <a:t>Electrical Engineer</a:t>
            </a:r>
            <a:endParaRPr sz="1200">
              <a:solidFill>
                <a:srgbClr val="0D0D0D"/>
              </a:solidFill>
            </a:endParaRPr>
          </a:p>
        </p:txBody>
      </p:sp>
      <p:sp>
        <p:nvSpPr>
          <p:cNvPr id="64" name="Google Shape;64;p13"/>
          <p:cNvSpPr txBox="1"/>
          <p:nvPr/>
        </p:nvSpPr>
        <p:spPr>
          <a:xfrm>
            <a:off x="1144725" y="4137450"/>
            <a:ext cx="30000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200">
                <a:solidFill>
                  <a:srgbClr val="0D0D0D"/>
                </a:solidFill>
              </a:rPr>
              <a:t>Nkunu Nuglozeh </a:t>
            </a:r>
            <a:r>
              <a:rPr i="1" lang="en" sz="1200">
                <a:solidFill>
                  <a:srgbClr val="0D0D0D"/>
                </a:solidFill>
              </a:rPr>
              <a:t>: </a:t>
            </a:r>
            <a:endParaRPr i="1" sz="1200">
              <a:solidFill>
                <a:srgbClr val="0D0D0D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D0D0D"/>
                </a:solidFill>
              </a:rPr>
              <a:t>Electrical Engineer</a:t>
            </a:r>
            <a:endParaRPr/>
          </a:p>
        </p:txBody>
      </p:sp>
      <p:cxnSp>
        <p:nvCxnSpPr>
          <p:cNvPr id="65" name="Google Shape;65;p13"/>
          <p:cNvCxnSpPr/>
          <p:nvPr/>
        </p:nvCxnSpPr>
        <p:spPr>
          <a:xfrm>
            <a:off x="3239500" y="446275"/>
            <a:ext cx="6900" cy="43965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6" name="Google Shape;66;p13"/>
          <p:cNvSpPr txBox="1"/>
          <p:nvPr/>
        </p:nvSpPr>
        <p:spPr>
          <a:xfrm>
            <a:off x="3372875" y="4439450"/>
            <a:ext cx="3272700" cy="33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210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en" sz="1200">
                <a:solidFill>
                  <a:srgbClr val="0D0D0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Mentor/Coordinator: </a:t>
            </a:r>
            <a:r>
              <a:rPr lang="en" sz="1200">
                <a:solidFill>
                  <a:srgbClr val="0D0D0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Dr. Chung Yong Chan </a:t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67" name="Google Shape;67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273775" y="2013112"/>
            <a:ext cx="2218274" cy="23167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wo Gears Vector Clipart image - Free stock photo - Public Domain ..." id="68" name="Google Shape;68;p1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10800000">
            <a:off x="8311774" y="102147"/>
            <a:ext cx="735927" cy="73737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wo Gears Vector Clipart image - Free stock photo - Public Domain ..." id="69" name="Google Shape;69;p1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-5400000">
            <a:off x="8267289" y="4244934"/>
            <a:ext cx="780650" cy="78217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0" name="Google Shape;70;p13"/>
          <p:cNvCxnSpPr/>
          <p:nvPr/>
        </p:nvCxnSpPr>
        <p:spPr>
          <a:xfrm>
            <a:off x="5820350" y="4329975"/>
            <a:ext cx="2121000" cy="300"/>
          </a:xfrm>
          <a:prstGeom prst="straightConnector1">
            <a:avLst/>
          </a:prstGeom>
          <a:noFill/>
          <a:ln cap="flat" cmpd="sng" w="38100">
            <a:solidFill>
              <a:schemeClr val="dk1"/>
            </a:solidFill>
            <a:prstDash val="solid"/>
            <a:round/>
            <a:headEnd len="med" w="med" type="oval"/>
            <a:tailEnd len="med" w="med" type="oval"/>
          </a:ln>
        </p:spPr>
      </p:cxn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5CCB1"/>
        </a:solidFill>
      </p:bgPr>
    </p:bg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22"/>
          <p:cNvSpPr txBox="1"/>
          <p:nvPr>
            <p:ph type="title"/>
          </p:nvPr>
        </p:nvSpPr>
        <p:spPr>
          <a:xfrm>
            <a:off x="0" y="0"/>
            <a:ext cx="9144000" cy="565800"/>
          </a:xfrm>
          <a:prstGeom prst="rect">
            <a:avLst/>
          </a:prstGeom>
          <a:solidFill>
            <a:srgbClr val="747066"/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020">
                <a:solidFill>
                  <a:schemeClr val="lt1"/>
                </a:solidFill>
              </a:rPr>
              <a:t>Key Engineering Specifications</a:t>
            </a:r>
            <a:endParaRPr sz="2020">
              <a:solidFill>
                <a:schemeClr val="lt1"/>
              </a:solidFill>
            </a:endParaRPr>
          </a:p>
        </p:txBody>
      </p:sp>
      <p:pic>
        <p:nvPicPr>
          <p:cNvPr id="172" name="Google Shape;172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42975" y="690100"/>
            <a:ext cx="6596441" cy="4272900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5CCB1"/>
        </a:solidFill>
      </p:bgPr>
    </p:bg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3"/>
          <p:cNvSpPr txBox="1"/>
          <p:nvPr>
            <p:ph type="title"/>
          </p:nvPr>
        </p:nvSpPr>
        <p:spPr>
          <a:xfrm>
            <a:off x="0" y="0"/>
            <a:ext cx="9144000" cy="565800"/>
          </a:xfrm>
          <a:prstGeom prst="rect">
            <a:avLst/>
          </a:prstGeom>
          <a:solidFill>
            <a:srgbClr val="747066"/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020">
                <a:solidFill>
                  <a:schemeClr val="lt1"/>
                </a:solidFill>
              </a:rPr>
              <a:t>Response Time of Teleoperation</a:t>
            </a:r>
            <a:endParaRPr sz="2020">
              <a:solidFill>
                <a:schemeClr val="lt1"/>
              </a:solidFill>
            </a:endParaRPr>
          </a:p>
        </p:txBody>
      </p:sp>
      <p:pic>
        <p:nvPicPr>
          <p:cNvPr id="178" name="Google Shape;178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44325" y="662000"/>
            <a:ext cx="7568339" cy="42729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5CCB1"/>
        </a:solidFill>
      </p:bgPr>
    </p:bg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24"/>
          <p:cNvSpPr txBox="1"/>
          <p:nvPr>
            <p:ph type="title"/>
          </p:nvPr>
        </p:nvSpPr>
        <p:spPr>
          <a:xfrm>
            <a:off x="0" y="0"/>
            <a:ext cx="9144000" cy="565800"/>
          </a:xfrm>
          <a:prstGeom prst="rect">
            <a:avLst/>
          </a:prstGeom>
          <a:solidFill>
            <a:srgbClr val="747066"/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020">
                <a:solidFill>
                  <a:schemeClr val="lt1"/>
                </a:solidFill>
              </a:rPr>
              <a:t>Motor Control Accuracy</a:t>
            </a:r>
            <a:endParaRPr sz="2020">
              <a:solidFill>
                <a:schemeClr val="lt1"/>
              </a:solidFill>
            </a:endParaRPr>
          </a:p>
        </p:txBody>
      </p:sp>
      <p:pic>
        <p:nvPicPr>
          <p:cNvPr id="184" name="Google Shape;184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16225" y="690100"/>
            <a:ext cx="7565439" cy="4272901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5CCB1"/>
        </a:solidFill>
      </p:bgPr>
    </p:bg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5"/>
          <p:cNvSpPr txBox="1"/>
          <p:nvPr>
            <p:ph type="title"/>
          </p:nvPr>
        </p:nvSpPr>
        <p:spPr>
          <a:xfrm>
            <a:off x="0" y="0"/>
            <a:ext cx="9144000" cy="565800"/>
          </a:xfrm>
          <a:prstGeom prst="rect">
            <a:avLst/>
          </a:prstGeom>
          <a:solidFill>
            <a:srgbClr val="747066"/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020">
                <a:solidFill>
                  <a:schemeClr val="lt1"/>
                </a:solidFill>
              </a:rPr>
              <a:t>Peak Power Draw</a:t>
            </a:r>
            <a:endParaRPr sz="2020">
              <a:solidFill>
                <a:schemeClr val="lt1"/>
              </a:solidFill>
            </a:endParaRPr>
          </a:p>
        </p:txBody>
      </p:sp>
      <p:pic>
        <p:nvPicPr>
          <p:cNvPr id="190" name="Google Shape;190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03875" y="732250"/>
            <a:ext cx="7791450" cy="3819525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5CCB1"/>
        </a:solidFill>
      </p:bgPr>
    </p:bg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4"/>
          <p:cNvSpPr txBox="1"/>
          <p:nvPr>
            <p:ph type="title"/>
          </p:nvPr>
        </p:nvSpPr>
        <p:spPr>
          <a:xfrm>
            <a:off x="0" y="0"/>
            <a:ext cx="9144000" cy="1311300"/>
          </a:xfrm>
          <a:prstGeom prst="rect">
            <a:avLst/>
          </a:prstGeom>
          <a:solidFill>
            <a:srgbClr val="747066"/>
          </a:solidFill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100"/>
          </a:p>
        </p:txBody>
      </p:sp>
      <p:sp>
        <p:nvSpPr>
          <p:cNvPr id="76" name="Google Shape;76;p14"/>
          <p:cNvSpPr txBox="1"/>
          <p:nvPr>
            <p:ph idx="1" type="body"/>
          </p:nvPr>
        </p:nvSpPr>
        <p:spPr>
          <a:xfrm>
            <a:off x="339775" y="1375550"/>
            <a:ext cx="3321000" cy="356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A home-sized robotic arm akin to factory-floor robotics, designed to include safety features for its operators.</a:t>
            </a:r>
            <a:endParaRPr sz="1600">
              <a:solidFill>
                <a:schemeClr val="dk1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Designed to be operated via remote control and simulator, allowing operator to move all joints, as well as an end effector.</a:t>
            </a:r>
            <a:endParaRPr sz="1600">
              <a:solidFill>
                <a:schemeClr val="dk1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Simulator provides feedback to the system, allowing for course-correction.</a:t>
            </a:r>
            <a:endParaRPr sz="1600">
              <a:solidFill>
                <a:schemeClr val="dk1"/>
              </a:solidFill>
            </a:endParaRPr>
          </a:p>
        </p:txBody>
      </p:sp>
      <p:sp>
        <p:nvSpPr>
          <p:cNvPr id="77" name="Google Shape;77;p14"/>
          <p:cNvSpPr txBox="1"/>
          <p:nvPr/>
        </p:nvSpPr>
        <p:spPr>
          <a:xfrm>
            <a:off x="58075" y="460300"/>
            <a:ext cx="4136700" cy="75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>
                <a:solidFill>
                  <a:schemeClr val="lt1"/>
                </a:solidFill>
              </a:rPr>
              <a:t>What is it?</a:t>
            </a:r>
            <a:endParaRPr sz="3500">
              <a:solidFill>
                <a:schemeClr val="lt1"/>
              </a:solidFill>
            </a:endParaRPr>
          </a:p>
        </p:txBody>
      </p:sp>
      <p:pic>
        <p:nvPicPr>
          <p:cNvPr id="78" name="Google Shape;78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51825" y="1311300"/>
            <a:ext cx="4992176" cy="38322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9" name="Google Shape;79;p14"/>
          <p:cNvCxnSpPr/>
          <p:nvPr/>
        </p:nvCxnSpPr>
        <p:spPr>
          <a:xfrm>
            <a:off x="4145475" y="1296050"/>
            <a:ext cx="6900" cy="3862800"/>
          </a:xfrm>
          <a:prstGeom prst="straightConnector1">
            <a:avLst/>
          </a:prstGeom>
          <a:noFill/>
          <a:ln cap="flat" cmpd="sng" w="3810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5CCB1"/>
        </a:solidFill>
      </p:bgPr>
    </p:bg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5"/>
          <p:cNvSpPr txBox="1"/>
          <p:nvPr>
            <p:ph type="title"/>
          </p:nvPr>
        </p:nvSpPr>
        <p:spPr>
          <a:xfrm>
            <a:off x="0" y="0"/>
            <a:ext cx="9144000" cy="1311300"/>
          </a:xfrm>
          <a:prstGeom prst="rect">
            <a:avLst/>
          </a:prstGeom>
          <a:solidFill>
            <a:srgbClr val="747066"/>
          </a:solidFill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100"/>
          </a:p>
        </p:txBody>
      </p:sp>
      <p:sp>
        <p:nvSpPr>
          <p:cNvPr id="85" name="Google Shape;85;p15"/>
          <p:cNvSpPr txBox="1"/>
          <p:nvPr>
            <p:ph idx="1" type="body"/>
          </p:nvPr>
        </p:nvSpPr>
        <p:spPr>
          <a:xfrm>
            <a:off x="339775" y="1375550"/>
            <a:ext cx="3321000" cy="356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A home-sized robotic arm akin to factory-floor robotics, designed to include safety features for its operators.</a:t>
            </a:r>
            <a:endParaRPr sz="1600">
              <a:solidFill>
                <a:schemeClr val="dk1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Designed to be operated via remote control and simulator, allowing operator to move all joints, as well as an end effector.</a:t>
            </a:r>
            <a:endParaRPr sz="1600">
              <a:solidFill>
                <a:schemeClr val="dk1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Simulator provides feedback to the system, allowing for course-correction.</a:t>
            </a:r>
            <a:endParaRPr sz="1600">
              <a:solidFill>
                <a:schemeClr val="dk1"/>
              </a:solidFill>
            </a:endParaRPr>
          </a:p>
        </p:txBody>
      </p:sp>
      <p:sp>
        <p:nvSpPr>
          <p:cNvPr id="86" name="Google Shape;86;p15"/>
          <p:cNvSpPr txBox="1"/>
          <p:nvPr/>
        </p:nvSpPr>
        <p:spPr>
          <a:xfrm>
            <a:off x="58075" y="460300"/>
            <a:ext cx="4136700" cy="75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>
                <a:solidFill>
                  <a:schemeClr val="lt1"/>
                </a:solidFill>
              </a:rPr>
              <a:t>What is it?</a:t>
            </a:r>
            <a:endParaRPr sz="3500">
              <a:solidFill>
                <a:schemeClr val="lt1"/>
              </a:solidFill>
            </a:endParaRPr>
          </a:p>
        </p:txBody>
      </p:sp>
      <p:cxnSp>
        <p:nvCxnSpPr>
          <p:cNvPr id="87" name="Google Shape;87;p15"/>
          <p:cNvCxnSpPr/>
          <p:nvPr/>
        </p:nvCxnSpPr>
        <p:spPr>
          <a:xfrm>
            <a:off x="4145475" y="1296050"/>
            <a:ext cx="6900" cy="3862800"/>
          </a:xfrm>
          <a:prstGeom prst="straightConnector1">
            <a:avLst/>
          </a:prstGeom>
          <a:noFill/>
          <a:ln cap="flat" cmpd="sng" w="3810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88" name="Google Shape;88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11800" y="1584688"/>
            <a:ext cx="4371925" cy="3147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5CCB1"/>
        </a:solidFill>
      </p:bgPr>
    </p:bg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6"/>
          <p:cNvSpPr txBox="1"/>
          <p:nvPr>
            <p:ph type="title"/>
          </p:nvPr>
        </p:nvSpPr>
        <p:spPr>
          <a:xfrm>
            <a:off x="0" y="0"/>
            <a:ext cx="9144000" cy="783300"/>
          </a:xfrm>
          <a:prstGeom prst="rect">
            <a:avLst/>
          </a:prstGeom>
          <a:solidFill>
            <a:srgbClr val="747066"/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Systems/Subsystems</a:t>
            </a:r>
            <a:endParaRPr sz="3100">
              <a:solidFill>
                <a:schemeClr val="lt1"/>
              </a:solidFill>
            </a:endParaRPr>
          </a:p>
        </p:txBody>
      </p:sp>
      <p:pic>
        <p:nvPicPr>
          <p:cNvPr id="94" name="Google Shape;94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38200" y="1268638"/>
            <a:ext cx="4371925" cy="3147225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16"/>
          <p:cNvSpPr txBox="1"/>
          <p:nvPr/>
        </p:nvSpPr>
        <p:spPr>
          <a:xfrm>
            <a:off x="212700" y="1148600"/>
            <a:ext cx="4225500" cy="50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 sz="1800">
                <a:solidFill>
                  <a:schemeClr val="dk1"/>
                </a:solidFill>
              </a:rPr>
              <a:t>Gripper End-Effector to grasp objects.</a:t>
            </a:r>
            <a:endParaRPr sz="1800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 sz="1800">
                <a:solidFill>
                  <a:schemeClr val="dk1"/>
                </a:solidFill>
              </a:rPr>
              <a:t>Versatile, replaceable with practically any end effector.</a:t>
            </a:r>
            <a:endParaRPr sz="1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5CCB1"/>
        </a:solidFill>
      </p:bgPr>
    </p:bg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7"/>
          <p:cNvSpPr txBox="1"/>
          <p:nvPr>
            <p:ph type="title"/>
          </p:nvPr>
        </p:nvSpPr>
        <p:spPr>
          <a:xfrm>
            <a:off x="0" y="0"/>
            <a:ext cx="9144000" cy="783300"/>
          </a:xfrm>
          <a:prstGeom prst="rect">
            <a:avLst/>
          </a:prstGeom>
          <a:solidFill>
            <a:srgbClr val="747066"/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Systems/Subsystems</a:t>
            </a:r>
            <a:endParaRPr sz="3100">
              <a:solidFill>
                <a:schemeClr val="lt1"/>
              </a:solidFill>
            </a:endParaRPr>
          </a:p>
        </p:txBody>
      </p:sp>
      <p:pic>
        <p:nvPicPr>
          <p:cNvPr id="101" name="Google Shape;101;p17"/>
          <p:cNvPicPr preferRelativeResize="0"/>
          <p:nvPr/>
        </p:nvPicPr>
        <p:blipFill rotWithShape="1">
          <a:blip r:embed="rId3">
            <a:alphaModFix/>
          </a:blip>
          <a:srcRect b="21373" l="0" r="0" t="27834"/>
          <a:stretch/>
        </p:blipFill>
        <p:spPr>
          <a:xfrm>
            <a:off x="363100" y="1232850"/>
            <a:ext cx="3857625" cy="3406176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cxnSp>
        <p:nvCxnSpPr>
          <p:cNvPr id="102" name="Google Shape;102;p17"/>
          <p:cNvCxnSpPr/>
          <p:nvPr/>
        </p:nvCxnSpPr>
        <p:spPr>
          <a:xfrm flipH="1" rot="10800000">
            <a:off x="3127150" y="3058925"/>
            <a:ext cx="2619600" cy="210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103" name="Google Shape;103;p17"/>
          <p:cNvCxnSpPr/>
          <p:nvPr/>
        </p:nvCxnSpPr>
        <p:spPr>
          <a:xfrm flipH="1" rot="10800000">
            <a:off x="2403775" y="1506775"/>
            <a:ext cx="2872500" cy="2022600"/>
          </a:xfrm>
          <a:prstGeom prst="bentConnector3">
            <a:avLst>
              <a:gd fmla="val 4645" name="adj1"/>
            </a:avLst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104" name="Google Shape;104;p17"/>
          <p:cNvCxnSpPr/>
          <p:nvPr/>
        </p:nvCxnSpPr>
        <p:spPr>
          <a:xfrm flipH="1" rot="10800000">
            <a:off x="1252000" y="944825"/>
            <a:ext cx="4024200" cy="1741800"/>
          </a:xfrm>
          <a:prstGeom prst="bentConnector3">
            <a:avLst>
              <a:gd fmla="val 7853" name="adj1"/>
            </a:avLst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105" name="Google Shape;105;p17"/>
          <p:cNvCxnSpPr/>
          <p:nvPr/>
        </p:nvCxnSpPr>
        <p:spPr>
          <a:xfrm>
            <a:off x="2649575" y="2988625"/>
            <a:ext cx="2956800" cy="1004400"/>
          </a:xfrm>
          <a:prstGeom prst="bentConnector3">
            <a:avLst>
              <a:gd fmla="val 5225" name="adj1"/>
            </a:avLst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oval"/>
            <a:tailEnd len="med" w="med" type="oval"/>
          </a:ln>
        </p:spPr>
      </p:cxnSp>
      <p:sp>
        <p:nvSpPr>
          <p:cNvPr id="106" name="Google Shape;106;p17"/>
          <p:cNvSpPr txBox="1"/>
          <p:nvPr/>
        </p:nvSpPr>
        <p:spPr>
          <a:xfrm>
            <a:off x="5276275" y="783300"/>
            <a:ext cx="1615200" cy="41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u="sng">
                <a:solidFill>
                  <a:schemeClr val="dk1"/>
                </a:solidFill>
              </a:rPr>
              <a:t>Reset Button</a:t>
            </a:r>
            <a:endParaRPr sz="1800" u="sng">
              <a:solidFill>
                <a:schemeClr val="dk1"/>
              </a:solidFill>
            </a:endParaRPr>
          </a:p>
        </p:txBody>
      </p:sp>
      <p:sp>
        <p:nvSpPr>
          <p:cNvPr id="107" name="Google Shape;107;p17"/>
          <p:cNvSpPr txBox="1"/>
          <p:nvPr/>
        </p:nvSpPr>
        <p:spPr>
          <a:xfrm>
            <a:off x="5346425" y="1331175"/>
            <a:ext cx="2865300" cy="41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u="sng">
                <a:solidFill>
                  <a:schemeClr val="dk1"/>
                </a:solidFill>
              </a:rPr>
              <a:t>Joystick for Joint Control</a:t>
            </a:r>
            <a:endParaRPr sz="1800" u="sng">
              <a:solidFill>
                <a:schemeClr val="dk1"/>
              </a:solidFill>
            </a:endParaRPr>
          </a:p>
        </p:txBody>
      </p:sp>
      <p:cxnSp>
        <p:nvCxnSpPr>
          <p:cNvPr id="108" name="Google Shape;108;p17"/>
          <p:cNvCxnSpPr/>
          <p:nvPr/>
        </p:nvCxnSpPr>
        <p:spPr>
          <a:xfrm flipH="1" rot="10800000">
            <a:off x="2895375" y="2314500"/>
            <a:ext cx="2970900" cy="484500"/>
          </a:xfrm>
          <a:prstGeom prst="bentConnector3">
            <a:avLst>
              <a:gd fmla="val 50000" name="adj1"/>
            </a:avLst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oval"/>
            <a:tailEnd len="med" w="med" type="oval"/>
          </a:ln>
        </p:spPr>
      </p:cxnSp>
      <p:sp>
        <p:nvSpPr>
          <p:cNvPr id="109" name="Google Shape;109;p17"/>
          <p:cNvSpPr txBox="1"/>
          <p:nvPr/>
        </p:nvSpPr>
        <p:spPr>
          <a:xfrm>
            <a:off x="5992550" y="2089675"/>
            <a:ext cx="2057700" cy="53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u="sng">
                <a:solidFill>
                  <a:schemeClr val="dk1"/>
                </a:solidFill>
              </a:rPr>
              <a:t>Record/Replay</a:t>
            </a:r>
            <a:endParaRPr sz="1800" u="sng">
              <a:solidFill>
                <a:schemeClr val="dk1"/>
              </a:solidFill>
            </a:endParaRPr>
          </a:p>
        </p:txBody>
      </p:sp>
      <p:sp>
        <p:nvSpPr>
          <p:cNvPr id="110" name="Google Shape;110;p17"/>
          <p:cNvSpPr txBox="1"/>
          <p:nvPr/>
        </p:nvSpPr>
        <p:spPr>
          <a:xfrm>
            <a:off x="5697575" y="3775200"/>
            <a:ext cx="2163000" cy="53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u="sng">
                <a:solidFill>
                  <a:schemeClr val="dk1"/>
                </a:solidFill>
              </a:rPr>
              <a:t>End Effector</a:t>
            </a:r>
            <a:endParaRPr sz="1800" u="sng">
              <a:solidFill>
                <a:schemeClr val="dk1"/>
              </a:solidFill>
            </a:endParaRPr>
          </a:p>
        </p:txBody>
      </p:sp>
      <p:sp>
        <p:nvSpPr>
          <p:cNvPr id="111" name="Google Shape;111;p17"/>
          <p:cNvSpPr txBox="1"/>
          <p:nvPr/>
        </p:nvSpPr>
        <p:spPr>
          <a:xfrm>
            <a:off x="5866275" y="2770900"/>
            <a:ext cx="29619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u="sng">
                <a:solidFill>
                  <a:srgbClr val="0D0D0D"/>
                </a:solidFill>
              </a:rPr>
              <a:t>Emergency Stop</a:t>
            </a:r>
            <a:endParaRPr sz="1800" u="sng">
              <a:solidFill>
                <a:srgbClr val="0D0D0D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5CCB1"/>
        </a:solidFill>
      </p:bgPr>
    </p:bg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8"/>
          <p:cNvSpPr txBox="1"/>
          <p:nvPr>
            <p:ph type="title"/>
          </p:nvPr>
        </p:nvSpPr>
        <p:spPr>
          <a:xfrm>
            <a:off x="0" y="0"/>
            <a:ext cx="9144000" cy="783300"/>
          </a:xfrm>
          <a:prstGeom prst="rect">
            <a:avLst/>
          </a:prstGeom>
          <a:solidFill>
            <a:srgbClr val="747066"/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Systems/Subsystems</a:t>
            </a:r>
            <a:endParaRPr sz="3100">
              <a:solidFill>
                <a:schemeClr val="lt1"/>
              </a:solidFill>
            </a:endParaRPr>
          </a:p>
        </p:txBody>
      </p:sp>
      <p:sp>
        <p:nvSpPr>
          <p:cNvPr id="117" name="Google Shape;117;p18"/>
          <p:cNvSpPr txBox="1"/>
          <p:nvPr/>
        </p:nvSpPr>
        <p:spPr>
          <a:xfrm>
            <a:off x="5506200" y="1152475"/>
            <a:ext cx="3326100" cy="7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A64D79"/>
                </a:solidFill>
              </a:rPr>
              <a:t>Motor 1</a:t>
            </a:r>
            <a:r>
              <a:rPr lang="en" sz="1500">
                <a:solidFill>
                  <a:schemeClr val="dk1"/>
                </a:solidFill>
              </a:rPr>
              <a:t> moves arm up and down</a:t>
            </a:r>
            <a:endParaRPr sz="1500">
              <a:solidFill>
                <a:schemeClr val="dk1"/>
              </a:solidFill>
            </a:endParaRPr>
          </a:p>
        </p:txBody>
      </p:sp>
      <p:sp>
        <p:nvSpPr>
          <p:cNvPr id="118" name="Google Shape;118;p18"/>
          <p:cNvSpPr txBox="1"/>
          <p:nvPr/>
        </p:nvSpPr>
        <p:spPr>
          <a:xfrm>
            <a:off x="4524725" y="3943750"/>
            <a:ext cx="2177100" cy="83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741B47"/>
                </a:solidFill>
              </a:rPr>
              <a:t>Motor 2</a:t>
            </a:r>
            <a:r>
              <a:rPr lang="en" sz="1500">
                <a:solidFill>
                  <a:schemeClr val="dk1"/>
                </a:solidFill>
              </a:rPr>
              <a:t> moves base, allowing arm to spin</a:t>
            </a:r>
            <a:endParaRPr sz="1500">
              <a:solidFill>
                <a:schemeClr val="dk1"/>
              </a:solidFill>
            </a:endParaRPr>
          </a:p>
        </p:txBody>
      </p:sp>
      <p:pic>
        <p:nvPicPr>
          <p:cNvPr id="119" name="Google Shape;119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3925" y="902825"/>
            <a:ext cx="8216151" cy="4083675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18"/>
          <p:cNvSpPr txBox="1"/>
          <p:nvPr/>
        </p:nvSpPr>
        <p:spPr>
          <a:xfrm>
            <a:off x="1799775" y="2514950"/>
            <a:ext cx="6672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</a:rPr>
              <a:t>Encoder</a:t>
            </a:r>
            <a:endParaRPr/>
          </a:p>
        </p:txBody>
      </p:sp>
      <p:sp>
        <p:nvSpPr>
          <p:cNvPr id="121" name="Google Shape;121;p18"/>
          <p:cNvSpPr txBox="1"/>
          <p:nvPr/>
        </p:nvSpPr>
        <p:spPr>
          <a:xfrm>
            <a:off x="2199525" y="2044400"/>
            <a:ext cx="6672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Motor</a:t>
            </a:r>
            <a:endParaRPr/>
          </a:p>
        </p:txBody>
      </p:sp>
      <p:sp>
        <p:nvSpPr>
          <p:cNvPr id="122" name="Google Shape;122;p18"/>
          <p:cNvSpPr txBox="1"/>
          <p:nvPr/>
        </p:nvSpPr>
        <p:spPr>
          <a:xfrm>
            <a:off x="3935700" y="1112450"/>
            <a:ext cx="10173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Joint Axis</a:t>
            </a:r>
            <a:endParaRPr/>
          </a:p>
        </p:txBody>
      </p:sp>
      <p:sp>
        <p:nvSpPr>
          <p:cNvPr id="123" name="Google Shape;123;p18"/>
          <p:cNvSpPr txBox="1"/>
          <p:nvPr/>
        </p:nvSpPr>
        <p:spPr>
          <a:xfrm>
            <a:off x="4607800" y="3013575"/>
            <a:ext cx="3000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Joint Axis</a:t>
            </a:r>
            <a:endParaRPr/>
          </a:p>
        </p:txBody>
      </p:sp>
      <p:sp>
        <p:nvSpPr>
          <p:cNvPr id="124" name="Google Shape;124;p18"/>
          <p:cNvSpPr txBox="1"/>
          <p:nvPr/>
        </p:nvSpPr>
        <p:spPr>
          <a:xfrm>
            <a:off x="6508950" y="4310750"/>
            <a:ext cx="3000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Joystick</a:t>
            </a:r>
            <a:endParaRPr/>
          </a:p>
        </p:txBody>
      </p:sp>
      <p:sp>
        <p:nvSpPr>
          <p:cNvPr id="125" name="Google Shape;125;p18"/>
          <p:cNvSpPr txBox="1"/>
          <p:nvPr/>
        </p:nvSpPr>
        <p:spPr>
          <a:xfrm>
            <a:off x="1609000" y="3810300"/>
            <a:ext cx="16008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Housing for power, regulators, CAN, peripherals, and computer</a:t>
            </a:r>
            <a:endParaRPr/>
          </a:p>
        </p:txBody>
      </p:sp>
      <p:cxnSp>
        <p:nvCxnSpPr>
          <p:cNvPr id="126" name="Google Shape;126;p18"/>
          <p:cNvCxnSpPr/>
          <p:nvPr/>
        </p:nvCxnSpPr>
        <p:spPr>
          <a:xfrm flipH="1" rot="10800000">
            <a:off x="2837625" y="3859425"/>
            <a:ext cx="224700" cy="168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oval"/>
            <a:tailEnd len="med" w="med" type="oval"/>
          </a:ln>
        </p:spPr>
      </p:cxnSp>
      <p:sp>
        <p:nvSpPr>
          <p:cNvPr id="127" name="Google Shape;127;p18"/>
          <p:cNvSpPr txBox="1"/>
          <p:nvPr/>
        </p:nvSpPr>
        <p:spPr>
          <a:xfrm>
            <a:off x="4685775" y="1738501"/>
            <a:ext cx="14739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End Effector Attachment</a:t>
            </a:r>
            <a:endParaRPr/>
          </a:p>
        </p:txBody>
      </p:sp>
      <p:sp>
        <p:nvSpPr>
          <p:cNvPr id="128" name="Google Shape;128;p18"/>
          <p:cNvSpPr/>
          <p:nvPr/>
        </p:nvSpPr>
        <p:spPr>
          <a:xfrm>
            <a:off x="3905125" y="1064300"/>
            <a:ext cx="780600" cy="463500"/>
          </a:xfrm>
          <a:prstGeom prst="ellipse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9" name="Google Shape;129;p18"/>
          <p:cNvSpPr/>
          <p:nvPr/>
        </p:nvSpPr>
        <p:spPr>
          <a:xfrm>
            <a:off x="2199525" y="1984325"/>
            <a:ext cx="504600" cy="463500"/>
          </a:xfrm>
          <a:prstGeom prst="ellipse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" name="Google Shape;130;p18"/>
          <p:cNvSpPr/>
          <p:nvPr/>
        </p:nvSpPr>
        <p:spPr>
          <a:xfrm>
            <a:off x="1799775" y="2482950"/>
            <a:ext cx="667200" cy="379200"/>
          </a:xfrm>
          <a:prstGeom prst="ellipse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" name="Google Shape;131;p18"/>
          <p:cNvSpPr/>
          <p:nvPr/>
        </p:nvSpPr>
        <p:spPr>
          <a:xfrm>
            <a:off x="1559450" y="3704975"/>
            <a:ext cx="1278300" cy="1025400"/>
          </a:xfrm>
          <a:prstGeom prst="ellipse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" name="Google Shape;132;p18"/>
          <p:cNvSpPr/>
          <p:nvPr/>
        </p:nvSpPr>
        <p:spPr>
          <a:xfrm>
            <a:off x="4607800" y="2974575"/>
            <a:ext cx="780600" cy="429900"/>
          </a:xfrm>
          <a:prstGeom prst="ellipse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3" name="Google Shape;133;p18"/>
          <p:cNvSpPr/>
          <p:nvPr/>
        </p:nvSpPr>
        <p:spPr>
          <a:xfrm>
            <a:off x="6461525" y="4296525"/>
            <a:ext cx="744600" cy="379200"/>
          </a:xfrm>
          <a:prstGeom prst="ellipse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" name="Google Shape;134;p18"/>
          <p:cNvSpPr/>
          <p:nvPr/>
        </p:nvSpPr>
        <p:spPr>
          <a:xfrm>
            <a:off x="4670650" y="1703400"/>
            <a:ext cx="835500" cy="527700"/>
          </a:xfrm>
          <a:prstGeom prst="ellipse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5CCB1"/>
        </a:solidFill>
      </p:bgPr>
    </p:bg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9"/>
          <p:cNvSpPr txBox="1"/>
          <p:nvPr>
            <p:ph type="title"/>
          </p:nvPr>
        </p:nvSpPr>
        <p:spPr>
          <a:xfrm>
            <a:off x="0" y="0"/>
            <a:ext cx="9144000" cy="783300"/>
          </a:xfrm>
          <a:prstGeom prst="rect">
            <a:avLst/>
          </a:prstGeom>
          <a:solidFill>
            <a:srgbClr val="747066"/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Systems/Subsystems</a:t>
            </a:r>
            <a:endParaRPr sz="3100">
              <a:solidFill>
                <a:schemeClr val="lt1"/>
              </a:solidFill>
            </a:endParaRPr>
          </a:p>
        </p:txBody>
      </p:sp>
      <p:pic>
        <p:nvPicPr>
          <p:cNvPr id="140" name="Google Shape;140;p19"/>
          <p:cNvPicPr preferRelativeResize="0"/>
          <p:nvPr/>
        </p:nvPicPr>
        <p:blipFill rotWithShape="1">
          <a:blip r:embed="rId3">
            <a:alphaModFix/>
          </a:blip>
          <a:srcRect b="31711" l="3839" r="11213" t="-1729"/>
          <a:stretch/>
        </p:blipFill>
        <p:spPr>
          <a:xfrm>
            <a:off x="711225" y="893550"/>
            <a:ext cx="7816627" cy="4117701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19"/>
          <p:cNvSpPr/>
          <p:nvPr/>
        </p:nvSpPr>
        <p:spPr>
          <a:xfrm>
            <a:off x="1350300" y="1324150"/>
            <a:ext cx="1236000" cy="660300"/>
          </a:xfrm>
          <a:prstGeom prst="ellipse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" name="Google Shape;142;p19"/>
          <p:cNvSpPr txBox="1"/>
          <p:nvPr/>
        </p:nvSpPr>
        <p:spPr>
          <a:xfrm>
            <a:off x="1571550" y="1450700"/>
            <a:ext cx="793500" cy="28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</a:rPr>
              <a:t>Housing</a:t>
            </a:r>
            <a:endParaRPr sz="1000">
              <a:solidFill>
                <a:schemeClr val="dk2"/>
              </a:solidFill>
            </a:endParaRPr>
          </a:p>
        </p:txBody>
      </p:sp>
      <p:cxnSp>
        <p:nvCxnSpPr>
          <p:cNvPr id="143" name="Google Shape;143;p19"/>
          <p:cNvCxnSpPr>
            <a:stCxn id="141" idx="4"/>
          </p:cNvCxnSpPr>
          <p:nvPr/>
        </p:nvCxnSpPr>
        <p:spPr>
          <a:xfrm flipH="1">
            <a:off x="1722300" y="1984450"/>
            <a:ext cx="246000" cy="3090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oval"/>
            <a:tailEnd len="med" w="med" type="oval"/>
          </a:ln>
        </p:spPr>
      </p:cxnSp>
      <p:sp>
        <p:nvSpPr>
          <p:cNvPr id="144" name="Google Shape;144;p19"/>
          <p:cNvSpPr/>
          <p:nvPr/>
        </p:nvSpPr>
        <p:spPr>
          <a:xfrm>
            <a:off x="2038425" y="4028025"/>
            <a:ext cx="1088700" cy="561900"/>
          </a:xfrm>
          <a:prstGeom prst="ellipse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5" name="Google Shape;145;p19"/>
          <p:cNvSpPr txBox="1"/>
          <p:nvPr/>
        </p:nvSpPr>
        <p:spPr>
          <a:xfrm>
            <a:off x="2073650" y="4151000"/>
            <a:ext cx="1088700" cy="24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</a:rPr>
              <a:t>24V Source</a:t>
            </a:r>
            <a:endParaRPr sz="1200">
              <a:solidFill>
                <a:schemeClr val="dk2"/>
              </a:solidFill>
            </a:endParaRPr>
          </a:p>
        </p:txBody>
      </p:sp>
      <p:sp>
        <p:nvSpPr>
          <p:cNvPr id="146" name="Google Shape;146;p19"/>
          <p:cNvSpPr/>
          <p:nvPr/>
        </p:nvSpPr>
        <p:spPr>
          <a:xfrm>
            <a:off x="3162350" y="4231700"/>
            <a:ext cx="1011300" cy="561900"/>
          </a:xfrm>
          <a:prstGeom prst="ellipse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" name="Google Shape;147;p19"/>
          <p:cNvSpPr txBox="1"/>
          <p:nvPr/>
        </p:nvSpPr>
        <p:spPr>
          <a:xfrm>
            <a:off x="3232475" y="4344225"/>
            <a:ext cx="1011300" cy="24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</a:rPr>
              <a:t>Computer</a:t>
            </a:r>
            <a:endParaRPr sz="1200">
              <a:solidFill>
                <a:schemeClr val="dk2"/>
              </a:solidFill>
            </a:endParaRPr>
          </a:p>
        </p:txBody>
      </p:sp>
      <p:sp>
        <p:nvSpPr>
          <p:cNvPr id="148" name="Google Shape;148;p19"/>
          <p:cNvSpPr/>
          <p:nvPr/>
        </p:nvSpPr>
        <p:spPr>
          <a:xfrm>
            <a:off x="4310600" y="4165125"/>
            <a:ext cx="1864500" cy="783300"/>
          </a:xfrm>
          <a:prstGeom prst="ellipse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" name="Google Shape;149;p19"/>
          <p:cNvSpPr txBox="1"/>
          <p:nvPr/>
        </p:nvSpPr>
        <p:spPr>
          <a:xfrm>
            <a:off x="4507225" y="4203650"/>
            <a:ext cx="18645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</a:rPr>
              <a:t>Regulator, Motor Controller, Encoders, Sensors</a:t>
            </a:r>
            <a:endParaRPr sz="1200">
              <a:solidFill>
                <a:schemeClr val="dk2"/>
              </a:solidFill>
            </a:endParaRPr>
          </a:p>
        </p:txBody>
      </p:sp>
      <p:sp>
        <p:nvSpPr>
          <p:cNvPr id="150" name="Google Shape;150;p19"/>
          <p:cNvSpPr/>
          <p:nvPr/>
        </p:nvSpPr>
        <p:spPr>
          <a:xfrm>
            <a:off x="4243775" y="3543525"/>
            <a:ext cx="1158900" cy="484500"/>
          </a:xfrm>
          <a:prstGeom prst="ellipse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1" name="Google Shape;151;p19"/>
          <p:cNvSpPr txBox="1"/>
          <p:nvPr/>
        </p:nvSpPr>
        <p:spPr>
          <a:xfrm>
            <a:off x="4310600" y="3613775"/>
            <a:ext cx="1341300" cy="24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</a:rPr>
              <a:t>MCUs, CAN</a:t>
            </a:r>
            <a:endParaRPr sz="1200">
              <a:solidFill>
                <a:schemeClr val="dk2"/>
              </a:solidFill>
            </a:endParaRPr>
          </a:p>
        </p:txBody>
      </p:sp>
      <p:cxnSp>
        <p:nvCxnSpPr>
          <p:cNvPr id="152" name="Google Shape;152;p19"/>
          <p:cNvCxnSpPr/>
          <p:nvPr/>
        </p:nvCxnSpPr>
        <p:spPr>
          <a:xfrm flipH="1" rot="10800000">
            <a:off x="5409625" y="3388950"/>
            <a:ext cx="379200" cy="3441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oval"/>
            <a:tailEnd len="med" w="med" type="oval"/>
          </a:ln>
        </p:spPr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5CCB1"/>
        </a:solidFill>
      </p:bgPr>
    </p:bg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0"/>
          <p:cNvSpPr txBox="1"/>
          <p:nvPr>
            <p:ph type="title"/>
          </p:nvPr>
        </p:nvSpPr>
        <p:spPr>
          <a:xfrm>
            <a:off x="0" y="0"/>
            <a:ext cx="9144000" cy="1311300"/>
          </a:xfrm>
          <a:prstGeom prst="rect">
            <a:avLst/>
          </a:prstGeom>
          <a:solidFill>
            <a:srgbClr val="747066"/>
          </a:solidFill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100"/>
          </a:p>
        </p:txBody>
      </p:sp>
      <p:sp>
        <p:nvSpPr>
          <p:cNvPr id="158" name="Google Shape;158;p20"/>
          <p:cNvSpPr txBox="1"/>
          <p:nvPr>
            <p:ph idx="1" type="body"/>
          </p:nvPr>
        </p:nvSpPr>
        <p:spPr>
          <a:xfrm>
            <a:off x="360850" y="1396625"/>
            <a:ext cx="7022400" cy="356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Use functioning systems to showcase some key engineering specifications</a:t>
            </a:r>
            <a:endParaRPr sz="1600">
              <a:solidFill>
                <a:schemeClr val="dk1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Most important systems are the motors and being able to drive them accurately</a:t>
            </a:r>
            <a:endParaRPr sz="1600">
              <a:solidFill>
                <a:schemeClr val="dk1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Power is also a huge issue. Without enough power the motors won’t have the proper torque</a:t>
            </a:r>
            <a:endParaRPr sz="1600">
              <a:solidFill>
                <a:schemeClr val="dk1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The joysticks are crucial to being able to manipulate the robotic arm and must work with very little delay</a:t>
            </a:r>
            <a:endParaRPr sz="1600">
              <a:solidFill>
                <a:schemeClr val="dk1"/>
              </a:solidFill>
            </a:endParaRPr>
          </a:p>
        </p:txBody>
      </p:sp>
      <p:sp>
        <p:nvSpPr>
          <p:cNvPr id="159" name="Google Shape;159;p20"/>
          <p:cNvSpPr txBox="1"/>
          <p:nvPr/>
        </p:nvSpPr>
        <p:spPr>
          <a:xfrm>
            <a:off x="58075" y="460300"/>
            <a:ext cx="4136700" cy="75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>
                <a:solidFill>
                  <a:schemeClr val="lt1"/>
                </a:solidFill>
              </a:rPr>
              <a:t>Testing</a:t>
            </a:r>
            <a:endParaRPr sz="35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5CCB1"/>
        </a:solidFill>
      </p:bgPr>
    </p:bg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1"/>
          <p:cNvSpPr txBox="1"/>
          <p:nvPr>
            <p:ph type="title"/>
          </p:nvPr>
        </p:nvSpPr>
        <p:spPr>
          <a:xfrm>
            <a:off x="0" y="0"/>
            <a:ext cx="9144000" cy="1311300"/>
          </a:xfrm>
          <a:prstGeom prst="rect">
            <a:avLst/>
          </a:prstGeom>
          <a:solidFill>
            <a:srgbClr val="747066"/>
          </a:solidFill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100"/>
          </a:p>
        </p:txBody>
      </p:sp>
      <p:sp>
        <p:nvSpPr>
          <p:cNvPr id="165" name="Google Shape;165;p21"/>
          <p:cNvSpPr txBox="1"/>
          <p:nvPr>
            <p:ph idx="1" type="body"/>
          </p:nvPr>
        </p:nvSpPr>
        <p:spPr>
          <a:xfrm>
            <a:off x="360850" y="1396625"/>
            <a:ext cx="7022400" cy="356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We hope you enjoyed the demonstration!</a:t>
            </a:r>
            <a:endParaRPr sz="1600">
              <a:solidFill>
                <a:schemeClr val="dk1"/>
              </a:solidFill>
            </a:endParaRPr>
          </a:p>
        </p:txBody>
      </p:sp>
      <p:sp>
        <p:nvSpPr>
          <p:cNvPr id="166" name="Google Shape;166;p21"/>
          <p:cNvSpPr txBox="1"/>
          <p:nvPr/>
        </p:nvSpPr>
        <p:spPr>
          <a:xfrm>
            <a:off x="58075" y="460300"/>
            <a:ext cx="4136700" cy="75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>
                <a:solidFill>
                  <a:schemeClr val="lt1"/>
                </a:solidFill>
              </a:rPr>
              <a:t>Thank you!</a:t>
            </a:r>
            <a:endParaRPr sz="35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